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391" r:id="rId5"/>
    <p:sldId id="324" r:id="rId6"/>
    <p:sldId id="392" r:id="rId7"/>
    <p:sldId id="390" r:id="rId8"/>
    <p:sldId id="386" r:id="rId9"/>
    <p:sldId id="363" r:id="rId10"/>
    <p:sldId id="345" r:id="rId11"/>
    <p:sldId id="358" r:id="rId12"/>
    <p:sldId id="393" r:id="rId13"/>
    <p:sldId id="394" r:id="rId14"/>
    <p:sldId id="395" r:id="rId15"/>
    <p:sldId id="271" r:id="rId16"/>
  </p:sldIdLst>
  <p:sldSz cx="12192000" cy="6858000"/>
  <p:notesSz cx="12192000" cy="6858000"/>
  <p:custDataLst>
    <p:tags r:id="rId1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8" userDrawn="1">
          <p15:clr>
            <a:srgbClr val="A4A3A4"/>
          </p15:clr>
        </p15:guide>
        <p15:guide id="2" pos="20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1745" autoAdjust="0"/>
  </p:normalViewPr>
  <p:slideViewPr>
    <p:cSldViewPr showGuides="1">
      <p:cViewPr varScale="1">
        <p:scale>
          <a:sx n="84" d="100"/>
          <a:sy n="84" d="100"/>
        </p:scale>
        <p:origin x="610" y="77"/>
      </p:cViewPr>
      <p:guideLst>
        <p:guide orient="horz" pos="2728"/>
        <p:guide pos="20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43948-AF5A-4567-B3D5-1E5598DEDE5C}" type="datetimeFigureOut">
              <a:rPr lang="zh-CN" altLang="en-US" smtClean="0"/>
              <a:t>2026/7/5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44765-F6F7-474A-AE09-11A998BE5A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因为不同模态（比如图片和文字）的数据长得太不一样了，规模也不一样，表达的意思精细程度也不一样，所以很难把它们强行捏在一起去处理。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567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7/5/2026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17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17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12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13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17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1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23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24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8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30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1" name="object 22"/>
          <p:cNvGrpSpPr/>
          <p:nvPr/>
        </p:nvGrpSpPr>
        <p:grpSpPr>
          <a:xfrm>
            <a:off x="-217" y="978408"/>
            <a:ext cx="12192216" cy="4490085"/>
            <a:chOff x="-89" y="986027"/>
            <a:chExt cx="12192216" cy="4490085"/>
          </a:xfrm>
        </p:grpSpPr>
        <p:sp>
          <p:nvSpPr>
            <p:cNvPr id="132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3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26"/>
            <p:cNvSpPr/>
            <p:nvPr/>
          </p:nvSpPr>
          <p:spPr>
            <a:xfrm>
              <a:off x="4204716" y="1406651"/>
              <a:ext cx="585977" cy="78714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28"/>
            <p:cNvSpPr/>
            <p:nvPr/>
          </p:nvSpPr>
          <p:spPr>
            <a:xfrm>
              <a:off x="7092696" y="1406651"/>
              <a:ext cx="585977" cy="78714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8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37"/>
          <p:cNvSpPr txBox="1"/>
          <p:nvPr/>
        </p:nvSpPr>
        <p:spPr>
          <a:xfrm>
            <a:off x="7848600" y="5917876"/>
            <a:ext cx="37823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</a:t>
            </a: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ongLiang Nie</a:t>
            </a:r>
            <a:endParaRPr lang="en-US" sz="2400" b="1" spc="-2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3" name="object 38"/>
          <p:cNvSpPr txBox="1"/>
          <p:nvPr/>
        </p:nvSpPr>
        <p:spPr>
          <a:xfrm>
            <a:off x="137156" y="1422076"/>
            <a:ext cx="11917684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0" algn="ctr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Beyond Words: Enhancing Desire, Emotion, and Sentiment  Recognition with Non-Verbal Cues</a:t>
            </a:r>
          </a:p>
        </p:txBody>
      </p:sp>
      <p:sp>
        <p:nvSpPr>
          <p:cNvPr id="144" name="object 39"/>
          <p:cNvSpPr txBox="1"/>
          <p:nvPr/>
        </p:nvSpPr>
        <p:spPr>
          <a:xfrm>
            <a:off x="9296400" y="5129285"/>
            <a:ext cx="359727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</a:t>
            </a:r>
            <a:r>
              <a:rPr lang="en-US" altLang="zh-CN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—WWW</a:t>
            </a:r>
            <a:r>
              <a:rPr lang="en-US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_</a:t>
            </a:r>
            <a:r>
              <a:rPr lang="en-US" sz="24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2026</a:t>
            </a:r>
            <a:endParaRPr lang="en-US" sz="2400" dirty="0">
              <a:latin typeface="Noto Sans Mono CJK HK"/>
              <a:cs typeface="Noto Sans Mono CJK HK"/>
            </a:endParaRPr>
          </a:p>
        </p:txBody>
      </p:sp>
      <p:sp>
        <p:nvSpPr>
          <p:cNvPr id="145" name="object 40"/>
          <p:cNvSpPr txBox="1"/>
          <p:nvPr/>
        </p:nvSpPr>
        <p:spPr>
          <a:xfrm>
            <a:off x="3216907" y="5087243"/>
            <a:ext cx="5758183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20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Code:</a:t>
            </a:r>
            <a:r>
              <a:rPr lang="en-US" sz="20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://github.com/</a:t>
            </a:r>
            <a:r>
              <a:rPr lang="en-US" sz="20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especiallyW</a:t>
            </a:r>
            <a:r>
              <a:rPr lang="en-US"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/SyDES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BEBAB23-7084-DB1E-9822-9833E991008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91979" y="2322804"/>
            <a:ext cx="8208041" cy="27491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1B0B1E86-82F8-93F4-09AC-EAA8A0A8F3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2421" y="2590800"/>
            <a:ext cx="6835732" cy="249957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93E9467-E4C2-70C7-535B-1FCDFECDCC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" y="2438400"/>
            <a:ext cx="12192000" cy="27745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A95CC-AE75-9086-BFC5-C18A8AF2E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5CAC1F5-6815-1390-0592-ED9F601A0E18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C1A75594-C8C6-E9C3-67B9-9DF3D48D4B2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0E9B1342-38AC-AB59-17B9-3C0CB921ABCC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2440315-49D5-A66C-5572-5741A47748F6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F591DCF8-5D20-039E-45B0-0365F2F8B3EC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C1A81EDE-4477-2EFF-C987-E7C2684B8E56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FF12FD37-8D02-FE86-BBC8-D7D31A08E230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4DC525E-61CD-A946-DFB4-7829EFFA91D0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8ED300F0-793E-B1A5-08FA-66B9F8278DEB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BBF5E3AA-BE66-95E8-A29A-544443D1A22E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353F18F3-146E-FDD8-A585-1581EAB16DD5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E478B8F7-CED0-5C28-F9DB-E3F0EB92688F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DA8EEF2B-57AA-D53D-6AAF-526D862DCF7C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46139C0C-F36C-9E95-11E8-F32978316630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DAA45168-EFAA-EFEF-99DD-2BB9AD97AD8A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FCEB6641-B3D0-C89B-C09C-9255112567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4500" y="1235201"/>
            <a:ext cx="7864522" cy="541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20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0BFEC-287A-3CD1-613B-8267463B6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7B4B60D-F845-D0A2-B006-388DD610569A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2151E44F-C9B1-6B53-A662-E3EAE4CF93CA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2F9631D-130A-5567-7671-12AFA138711A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52D6F32-E764-C3B9-0248-DB22049C3EA6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D65455A-2512-8FA3-45C0-19403335EF66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511C8C2F-B11A-C2E4-A534-49246951321F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7F5B4202-0737-E09A-27EB-1C078075EC67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83D02E23-3FA4-C815-DE93-8D2779E878F6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A3A5C353-ABD4-9417-903A-CEF71E63A8EE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39C62F56-6445-9D00-7182-E504FB51A7DD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172AB212-2B65-8994-138C-9C00B71668AF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52897C32-4A20-3399-D7DB-5E2B98CE2F97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4F365B64-693E-5ED6-C5B1-681A8FEAA031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0937AE79-C7A9-BE0F-5F1F-487CBB9015BA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160512CC-3ACC-9434-A7DF-D72E47224814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41D9671-D4DA-5873-A192-6149D4004B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6995" y="1474800"/>
            <a:ext cx="8918009" cy="520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31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687BD-44EA-113E-EBB3-0C55D5AF4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9BBD9A1-6437-7FD7-F2D4-D2F1F070BA9C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FD728397-A7E1-1CDC-5927-743A0A7F28B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8DA08A07-C748-A234-CD5A-B25F5126F97E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E388075D-4627-586C-0E39-EAADF6F81AFB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B0FBDA5D-4278-C9E3-98FD-8030F3D92487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ECC9F989-2225-39E8-B84C-02CCAF8C207F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9862F1A0-E407-488E-21B8-65D6FD0935AE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7DBD9C1C-929C-6E25-D57F-EF41C4BA3E97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133F030D-826A-9F11-96A2-69F6275D9D7D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540A0859-73AD-615E-246D-7223BDBA1D53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ED6BE647-3466-8FF9-1D8C-BB183C1F3E4C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015225C6-113A-F691-7E50-6A7782AE81FF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45C52F33-CFB2-8BA8-99B2-2CC2CDE6D958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6BF50CF-653A-BCF5-2F76-DB107808DD4E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551435DC-A0FE-42E5-39BC-070D2D03BDB7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6273A65B-E7D5-14CC-AB69-390D2651AA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8282" y="1650999"/>
            <a:ext cx="9487722" cy="483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15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47870" y="504153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8835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057387" y="2514600"/>
            <a:ext cx="388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methods in multimodal emotion and sentiment recognition still predominantly focus on enhancing verbal cues , treating image-based non-verbal cues merely as auxiliary features to be extracted and fused superficially. This underutilization constitutes a fundamental limitation.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70AF7540-36D0-7445-4CC2-BEE2D9AC4B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769" y="2243503"/>
            <a:ext cx="7126044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2364034-D8B5-5A1B-F4A7-45EFEB6697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141424"/>
            <a:ext cx="12192000" cy="57238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BBC70-13B2-827D-AD25-59617D577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777221C-E7CF-9D3D-2B30-8338CB1B99FE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3F80DCC2-8286-BAA1-C16E-21036B8BEC96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8FAC404F-1AB9-435A-BC82-620AFC76E850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7F4537D-10CC-15AE-A3C4-A28F0BCBD22C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7558F2C7-2F23-ECF9-9B3E-39D19F4830E3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BC40C674-9231-E56B-8499-18AD565E8F31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F2304250-26BD-D547-DED3-6150BCA5BB2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BCBA0C5E-51CB-A124-A1E4-A71921B066AB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4AEAD49C-CB97-BE25-7A09-7AA517841E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120F306D-8CB9-343B-0604-B2D1E6E5D53F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DCDF9B7F-D885-FA7E-15D6-A8DDA1D0FEED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id="{49114B87-DC3C-A253-F85A-9872BD43AB0E}"/>
              </a:ext>
            </a:extLst>
          </p:cNvPr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EC9CE1A-1B79-52D9-2557-C77F66E80B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1371600"/>
            <a:ext cx="6218459" cy="99068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7EBBB5B-2F59-566A-8A2F-4A8C73C930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2368382"/>
            <a:ext cx="4198984" cy="111261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9C7D67C-7284-2519-C576-77DD09E5E8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9816" y="3560965"/>
            <a:ext cx="4625741" cy="58679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7A7DBC0D-C4AB-21A8-B779-487DF7EFBF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4200" y="4220905"/>
            <a:ext cx="3764606" cy="51820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85CA80A9-AF28-DDEB-D55B-7401513C57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99816" y="4810017"/>
            <a:ext cx="4145639" cy="556308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544007E-A4DA-F0DF-1120-B434F27E1D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99816" y="5387661"/>
            <a:ext cx="3856054" cy="563929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196507A8-AD13-54D0-0361-DFB63E2E2C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1837" y="5972926"/>
            <a:ext cx="4023709" cy="6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35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EE76407-5D69-7D41-2408-875A60A825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442" y="1654548"/>
            <a:ext cx="6012701" cy="62489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F45C3E7-C5FD-D0C2-FCE8-7775171D6E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442" y="2389686"/>
            <a:ext cx="2743438" cy="5029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B3B8FDB-46B4-38DE-1D65-914E0DB284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442" y="2782406"/>
            <a:ext cx="5898391" cy="101354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B723C63-F560-2256-02BD-C8F624CD0F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970" y="3810000"/>
            <a:ext cx="5700254" cy="166892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6C79410-A22F-DF6C-FE6B-BB3C9868C2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6602" y="1630164"/>
            <a:ext cx="3612193" cy="162320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0B9E01A7-3B72-AB54-4107-7260C31F99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38239" y="3253365"/>
            <a:ext cx="4884843" cy="899238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6A99B00-3DAB-94CE-98A3-D278D494C2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36602" y="3962087"/>
            <a:ext cx="5448772" cy="914479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DDE43DE4-BF97-2818-B317-67CE413CF4A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98498" y="4852181"/>
            <a:ext cx="5524979" cy="45724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EA5D4468-86F8-D4C7-B2E4-9294F9B3829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32143" y="5539568"/>
            <a:ext cx="4640982" cy="5715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08218-24DE-B65D-90E0-291441AF2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AAF3893-87AF-07C7-8812-AA1EC2C8D0A7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0B7A53E-E11A-4F83-7784-E9B7BFA61255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C56C0730-F053-E938-F712-DCBB38AD13F1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B1CE6C2-7885-8CDC-96C7-E746A54BFF87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518C52BE-C66A-C6F9-D778-C6BC7129951E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094D2A79-F319-FE4D-26B3-91E42D87B991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7C3E7FD7-0627-F75D-344C-BFC41291F3CA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94F4971C-06F2-B41D-F17C-64CA38C197B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D2E8FF43-3D54-A6F5-A544-F56374DC311E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0FA15700-2BF5-82E2-FBE6-DCFFB036DAAA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1A63EB1-B5CD-B672-1CE1-69B8182F0048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74EAB26F-3AB0-0C91-7FBE-17937C09D014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036109D1-8F73-F542-6A41-9BBE32EEA051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2375DBC2-5584-3289-0CA0-0C049F631ED7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24770B95-D7FF-D304-D0B3-554AA94BC829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ADBEAE2-87F4-ACD9-9CA2-285AA59E1E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3289" y="2743200"/>
            <a:ext cx="5806943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22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79741-7FAA-EDFE-2568-BF9F2E811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AC7851D-0FE5-1EAB-24A1-9A6E4799EB60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A0BDF5FC-96C4-14B6-7501-D48ABB12F99D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0E5F9B19-11A0-A064-A33F-4AC447B50A59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172ACDA-3CC3-FC64-3097-0317A8D15487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ADC4783-26B7-E583-6D78-C93A68293B76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EF345959-64D3-77D8-EDE7-64CB4310377F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79CA8671-37BE-C06D-80FC-874620D041C6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6CFB413-3745-C351-981E-68A3E95FB171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1273AD3A-F630-9F55-9E5E-9E19A9BE275A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FFD68DE2-5867-3EB2-DCC8-8B48155FC6E9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C6C4E4E5-7F6E-1C22-6672-E97AC56108F8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40A61059-4575-2778-54EF-6181BC941388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B4AB5358-B26F-1FDA-09B1-9A472BE67C8A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30245B2A-18DE-1E55-166B-5E9B54C661EF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5BF34233-1697-F2A4-E57B-9178ED61A2AF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9D5FBE78-8D26-0947-E454-91CC0CC217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981200"/>
            <a:ext cx="12192000" cy="407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88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C6C24-EF8E-A0CE-09C0-5DC9F8EF7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988D14E-024A-F666-F101-F29FDE4B0C72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A6934E46-4BA5-C7FB-AC68-6D877466C3AE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14D3674C-58E7-320E-E77E-39A6EFDE5D4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B621EA0-1A16-8287-056F-5FA9CE446EB6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038B471-6DCF-03EE-E701-67051972F554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93978D43-A720-D25B-AB03-E2E9383A8BAB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E07BDCDD-0370-77B1-B0C2-89812C1FAB6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AC3F09F-4E28-B6D5-42BD-6AB47B507771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68C9AF04-C9C5-2D90-AD31-7AAF79E9B7F0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D93A3188-9966-3FED-FE84-F2C60D22E0D1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E570EB35-AC91-B8A3-F72E-DB549B07E068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25AF646C-2B15-58EC-CC4C-230543B77559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BC5FD25F-3B10-0758-F3F0-30C846F7BEE3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85D8350A-EA7A-B29E-9A82-14DAA67ADC75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44D4E97B-FE47-104E-6478-0AFFBB5881F2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BF374C3F-0F4C-7FF0-737B-390836E556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3188" y="1861334"/>
            <a:ext cx="6767146" cy="41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71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207EFB79-1DBD-4C12-B407-3CC1A6A4F0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" y="2209800"/>
            <a:ext cx="12192000" cy="3225152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IwM2JjMWMwMTlhZTg1ODk3MWZjODVlMzkxYjUyNj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392</Words>
  <Application>Microsoft Office PowerPoint</Application>
  <PresentationFormat>宽屏</PresentationFormat>
  <Paragraphs>134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Noto Sans Mono CJK HK</vt:lpstr>
      <vt:lpstr>等线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Mr. Pizza</cp:lastModifiedBy>
  <cp:revision>478</cp:revision>
  <dcterms:created xsi:type="dcterms:W3CDTF">2023-09-17T03:47:00Z</dcterms:created>
  <dcterms:modified xsi:type="dcterms:W3CDTF">2026-07-05T10:07:06Z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2023-09-04T16:00:00Z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2023-09-25T16:00:00Z</vt:filetime>
  </property>
  <property fmtid="{D5CDD505-2E9C-101B-9397-08002B2CF9AE}" pid="5" name="ICV">
    <vt:lpwstr>531B575F3758481AAAE0C1838814FC0F_13</vt:lpwstr>
  </property>
  <property fmtid="{D5CDD505-2E9C-101B-9397-08002B2CF9AE}" pid="6" name="KSOProductBuildVer">
    <vt:lpwstr>2052-12.1.0.25225</vt:lpwstr>
  </property>
</Properties>
</file>